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174DD-D7E5-A94D-A8C9-98D3E8DB00E7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B2804-50A5-B54C-90CF-D6FD2E7467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852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93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97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32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671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05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37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266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456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5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28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90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D62CC-4936-49E4-9475-8ED42B63917A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E959-893B-4254-9EFA-8F9FA4872F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87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are@rare.fr" TargetMode="Externa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6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European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 Forum  :</a:t>
            </a:r>
            <a:br>
              <a:rPr lang="fr-FR" dirty="0" smtClean="0"/>
            </a:br>
            <a:r>
              <a:rPr lang="fr-FR" dirty="0" err="1" smtClean="0"/>
              <a:t>What</a:t>
            </a:r>
            <a:r>
              <a:rPr lang="fr-FR" dirty="0" smtClean="0"/>
              <a:t> business model for </a:t>
            </a:r>
            <a:r>
              <a:rPr lang="fr-FR" dirty="0" err="1" smtClean="0"/>
              <a:t>energy</a:t>
            </a:r>
            <a:r>
              <a:rPr lang="fr-FR" dirty="0" smtClean="0"/>
              <a:t> in Europe ?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Session 6 : When local authorities are becoming smart </a:t>
            </a:r>
          </a:p>
          <a:p>
            <a:r>
              <a:rPr lang="fr-FR" dirty="0" smtClean="0"/>
              <a:t>May 23, 2017 </a:t>
            </a:r>
            <a:r>
              <a:rPr lang="fr-FR" dirty="0"/>
              <a:t>- </a:t>
            </a:r>
            <a:r>
              <a:rPr lang="fr-FR" dirty="0" smtClean="0"/>
              <a:t> Conseil Français de l’Energie</a:t>
            </a:r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92" y="5389915"/>
            <a:ext cx="2248053" cy="112402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51"/>
          <a:stretch/>
        </p:blipFill>
        <p:spPr>
          <a:xfrm>
            <a:off x="8377747" y="5429956"/>
            <a:ext cx="3227231" cy="104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747" y="1146154"/>
            <a:ext cx="11422505" cy="2149311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Good Data for Smart Planning : </a:t>
            </a:r>
            <a:br>
              <a:rPr lang="en-US" sz="4000" b="1" dirty="0" smtClean="0"/>
            </a:br>
            <a:r>
              <a:rPr lang="en-US" sz="4000" dirty="0" smtClean="0"/>
              <a:t>regional observatories spearheading the energy data turn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95306"/>
            <a:ext cx="9144000" cy="1562493"/>
          </a:xfrm>
        </p:spPr>
        <p:txBody>
          <a:bodyPr>
            <a:normAutofit/>
          </a:bodyPr>
          <a:lstStyle/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1" dirty="0"/>
              <a:t>Juliette DIXON</a:t>
            </a:r>
            <a:r>
              <a:rPr lang="en-US" dirty="0"/>
              <a:t>, Coordinator of the National Network of Regional Energy and Environment Agencies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9" y="5257799"/>
            <a:ext cx="10493457" cy="126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1245" y="302344"/>
            <a:ext cx="9144000" cy="101882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Help identify &amp; target right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97583" y="2112705"/>
            <a:ext cx="4374037" cy="2882245"/>
          </a:xfrm>
        </p:spPr>
        <p:txBody>
          <a:bodyPr>
            <a:normAutofit/>
          </a:bodyPr>
          <a:lstStyle/>
          <a:p>
            <a:r>
              <a:rPr lang="fr-FR" b="1" dirty="0" smtClean="0"/>
              <a:t>14 </a:t>
            </a:r>
            <a:r>
              <a:rPr lang="fr-FR" b="1" dirty="0" err="1" smtClean="0"/>
              <a:t>Regional</a:t>
            </a:r>
            <a:r>
              <a:rPr lang="fr-FR" b="1" dirty="0" smtClean="0"/>
              <a:t> </a:t>
            </a:r>
            <a:r>
              <a:rPr lang="fr-FR" b="1" dirty="0" err="1"/>
              <a:t>agencies</a:t>
            </a:r>
            <a:r>
              <a:rPr lang="fr-FR" b="1" dirty="0"/>
              <a:t> in France</a:t>
            </a:r>
            <a:endParaRPr lang="fr-FR" b="0" dirty="0" smtClean="0">
              <a:effectLst/>
            </a:endParaRPr>
          </a:p>
          <a:p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endParaRPr lang="fr-FR" dirty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884042" y="2112704"/>
            <a:ext cx="4374037" cy="288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26" y="2829043"/>
            <a:ext cx="4127350" cy="17192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418805" y="2112704"/>
            <a:ext cx="6411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Regional </a:t>
            </a:r>
            <a:r>
              <a:rPr lang="en-US" sz="2400" b="1" dirty="0" smtClean="0"/>
              <a:t>energy 30 GHG &amp; energy data </a:t>
            </a:r>
            <a:r>
              <a:rPr lang="en-US" sz="2400" b="1" dirty="0" smtClean="0"/>
              <a:t>observatories in </a:t>
            </a:r>
            <a:endParaRPr lang="en-US" sz="2400" b="1" dirty="0" smtClean="0"/>
          </a:p>
          <a:p>
            <a:r>
              <a:rPr lang="en-US" sz="2400" b="1" dirty="0" smtClean="0"/>
              <a:t>Europe : </a:t>
            </a:r>
          </a:p>
          <a:p>
            <a:r>
              <a:rPr lang="fr-FR" altLang="fr-FR" sz="2400" b="1" i="1" dirty="0" smtClean="0">
                <a:solidFill>
                  <a:srgbClr val="0070C0"/>
                </a:solidFill>
              </a:rPr>
              <a:t>«</a:t>
            </a:r>
            <a:r>
              <a:rPr lang="fr-FR" altLang="fr-FR" sz="2400" b="1" i="1" dirty="0">
                <a:solidFill>
                  <a:srgbClr val="0070C0"/>
                </a:solidFill>
              </a:rPr>
              <a:t> </a:t>
            </a:r>
            <a:r>
              <a:rPr lang="fr-FR" altLang="fr-FR" sz="2400" b="1" i="1" dirty="0" err="1">
                <a:solidFill>
                  <a:srgbClr val="0070C0"/>
                </a:solidFill>
              </a:rPr>
              <a:t>one-stop</a:t>
            </a:r>
            <a:r>
              <a:rPr lang="fr-FR" altLang="fr-FR" sz="2400" b="1" i="1" dirty="0">
                <a:solidFill>
                  <a:srgbClr val="0070C0"/>
                </a:solidFill>
              </a:rPr>
              <a:t> shop </a:t>
            </a:r>
            <a:r>
              <a:rPr lang="fr-FR" altLang="fr-FR" sz="2400" b="1" i="1" dirty="0" smtClean="0">
                <a:solidFill>
                  <a:srgbClr val="0070C0"/>
                </a:solidFill>
              </a:rPr>
              <a:t>»</a:t>
            </a:r>
          </a:p>
          <a:p>
            <a:r>
              <a:rPr lang="fr-FR" altLang="fr-FR" sz="2400" b="1" i="1" dirty="0" smtClean="0">
                <a:solidFill>
                  <a:srgbClr val="0070C0"/>
                </a:solidFill>
              </a:rPr>
              <a:t> services </a:t>
            </a:r>
          </a:p>
          <a:p>
            <a:r>
              <a:rPr lang="fr-FR" altLang="fr-FR" sz="2400" b="1" i="1" dirty="0" smtClean="0">
                <a:solidFill>
                  <a:srgbClr val="0070C0"/>
                </a:solidFill>
              </a:rPr>
              <a:t>to public </a:t>
            </a:r>
            <a:r>
              <a:rPr lang="fr-FR" altLang="fr-FR" sz="2400" b="1" i="1" dirty="0" err="1" smtClean="0">
                <a:solidFill>
                  <a:srgbClr val="0070C0"/>
                </a:solidFill>
              </a:rPr>
              <a:t>authorities</a:t>
            </a:r>
            <a:endParaRPr lang="en-US" sz="2400" b="1" dirty="0"/>
          </a:p>
          <a:p>
            <a:endParaRPr lang="en-US" sz="2400" b="1" dirty="0" smtClean="0"/>
          </a:p>
          <a:p>
            <a:r>
              <a:rPr lang="en-US" sz="2400" b="1" dirty="0" smtClean="0"/>
              <a:t>“DATA4ACTION” </a:t>
            </a:r>
          </a:p>
          <a:p>
            <a:r>
              <a:rPr lang="en-US" sz="2400" b="1" dirty="0" smtClean="0"/>
              <a:t>European project</a:t>
            </a:r>
            <a:endParaRPr lang="en-US" sz="2400" b="1" dirty="0" smtClean="0"/>
          </a:p>
          <a:p>
            <a:endParaRPr lang="en-US" sz="2400" b="1" dirty="0">
              <a:effectLst/>
            </a:endParaRPr>
          </a:p>
          <a:p>
            <a:r>
              <a:rPr lang="en-US" sz="2400" b="0" dirty="0" smtClean="0">
                <a:effectLst/>
              </a:rPr>
              <a:t/>
            </a:r>
            <a:br>
              <a:rPr lang="en-US" sz="2400" b="0" dirty="0" smtClean="0">
                <a:effectLst/>
              </a:rPr>
            </a:br>
            <a:endParaRPr lang="en-US" sz="2400" b="1" dirty="0">
              <a:effectLst/>
            </a:endParaRPr>
          </a:p>
          <a:p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045" y="5557948"/>
            <a:ext cx="10058400" cy="121198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747" y="2514330"/>
            <a:ext cx="3768128" cy="316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7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1289" y="285144"/>
            <a:ext cx="11073161" cy="98039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Access to energy data  : why ?</a:t>
            </a: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290" y="1265536"/>
            <a:ext cx="4374037" cy="2403353"/>
          </a:xfrm>
        </p:spPr>
        <p:txBody>
          <a:bodyPr>
            <a:normAutofit/>
          </a:bodyPr>
          <a:lstStyle/>
          <a:p>
            <a:pPr algn="l"/>
            <a:endParaRPr lang="fr-FR" dirty="0"/>
          </a:p>
          <a:p>
            <a:pPr marL="342900" indent="-342900" algn="l">
              <a:buFontTx/>
              <a:buChar char="-"/>
            </a:pPr>
            <a:r>
              <a:rPr lang="fr-FR" b="1" dirty="0" smtClean="0"/>
              <a:t>Monitoring of the </a:t>
            </a:r>
            <a:r>
              <a:rPr lang="fr-FR" b="1" dirty="0" err="1" smtClean="0"/>
              <a:t>laws</a:t>
            </a:r>
            <a:r>
              <a:rPr lang="fr-FR" b="1" dirty="0" smtClean="0"/>
              <a:t>’ objectives </a:t>
            </a:r>
            <a:r>
              <a:rPr lang="fr-FR" dirty="0" smtClean="0"/>
              <a:t>: Grenelle I and II, 2015 </a:t>
            </a:r>
            <a:r>
              <a:rPr lang="fr-FR" dirty="0" err="1" smtClean="0"/>
              <a:t>Energy</a:t>
            </a:r>
            <a:r>
              <a:rPr lang="fr-FR" dirty="0" smtClean="0"/>
              <a:t> Transition Law (Art. 179</a:t>
            </a:r>
            <a:r>
              <a:rPr lang="fr-FR" dirty="0" smtClean="0"/>
              <a:t>)</a:t>
            </a:r>
            <a:endParaRPr lang="fr-FR" dirty="0"/>
          </a:p>
          <a:p>
            <a:pPr marL="342900" indent="-342900" algn="l">
              <a:buFontTx/>
              <a:buChar char="-"/>
            </a:pPr>
            <a:r>
              <a:rPr lang="fr-FR" b="1" dirty="0" err="1" smtClean="0"/>
              <a:t>Transparency</a:t>
            </a:r>
            <a:endParaRPr lang="fr-FR" b="1" dirty="0" smtClean="0"/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5912178" y="2375555"/>
            <a:ext cx="4374037" cy="2882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263176" y="2051016"/>
            <a:ext cx="7672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smtClean="0">
                <a:effectLst/>
              </a:rPr>
              <a:t/>
            </a:r>
            <a:br>
              <a:rPr lang="en-US" sz="2400" b="0" dirty="0" smtClean="0">
                <a:effectLst/>
              </a:rPr>
            </a:br>
            <a:endParaRPr lang="en-US" sz="24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"/>
          <a:stretch/>
        </p:blipFill>
        <p:spPr>
          <a:xfrm>
            <a:off x="5166905" y="1899138"/>
            <a:ext cx="5331761" cy="375969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45" y="5666773"/>
            <a:ext cx="10058400" cy="12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9141" y="204425"/>
            <a:ext cx="11653024" cy="209642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What’s new ? </a:t>
            </a:r>
            <a:r>
              <a:rPr lang="en-US" sz="4000" b="1" dirty="0"/>
              <a:t> </a:t>
            </a:r>
            <a:r>
              <a:rPr lang="en-US" b="1" dirty="0"/>
              <a:t>   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28587"/>
              </p:ext>
            </p:extLst>
          </p:nvPr>
        </p:nvGraphicFramePr>
        <p:xfrm>
          <a:off x="842262" y="1788739"/>
          <a:ext cx="10514362" cy="2988826"/>
        </p:xfrm>
        <a:graphic>
          <a:graphicData uri="http://schemas.openxmlformats.org/drawingml/2006/table">
            <a:tbl>
              <a:tblPr/>
              <a:tblGrid>
                <a:gridCol w="5152139"/>
                <a:gridCol w="5362223"/>
              </a:tblGrid>
              <a:tr h="535258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</a:rPr>
                        <a:t>Beforehand</a:t>
                      </a:r>
                      <a:endParaRPr lang="en-US" sz="2400" b="1" dirty="0">
                        <a:effectLst/>
                        <a:latin typeface="+mn-lt"/>
                      </a:endParaRPr>
                    </a:p>
                  </a:txBody>
                  <a:tcPr marL="64752" marR="64752" marT="64752" marB="64752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+mn-lt"/>
                        </a:rPr>
                        <a:t>From</a:t>
                      </a:r>
                      <a:r>
                        <a:rPr lang="en-US" sz="2400" b="1" baseline="0" dirty="0" smtClean="0">
                          <a:effectLst/>
                          <a:latin typeface="+mn-lt"/>
                        </a:rPr>
                        <a:t> now on</a:t>
                      </a:r>
                      <a:endParaRPr lang="en-US" sz="2400" b="1" dirty="0">
                        <a:effectLst/>
                        <a:latin typeface="+mn-lt"/>
                      </a:endParaRPr>
                    </a:p>
                  </a:txBody>
                  <a:tcPr marL="64752" marR="64752" marT="64752" marB="64752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8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Grenelle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24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52" marR="64752" marT="64752" marB="64752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Energy Transition Law</a:t>
                      </a:r>
                      <a:endParaRPr lang="en-US" sz="24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4752" marR="64752" marT="64752" marB="64752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456">
                <a:tc>
                  <a:txBody>
                    <a:bodyPr/>
                    <a:lstStyle/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fr-FR" sz="2400" dirty="0" err="1" smtClean="0">
                          <a:effectLst/>
                          <a:latin typeface="+mn-lt"/>
                        </a:rPr>
                        <a:t>Costly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 and </a:t>
                      </a:r>
                      <a:r>
                        <a:rPr lang="fr-FR" sz="2400" baseline="0" dirty="0" err="1" smtClean="0">
                          <a:effectLst/>
                          <a:latin typeface="+mn-lt"/>
                        </a:rPr>
                        <a:t>negociatied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2400" baseline="0" dirty="0" err="1" smtClean="0">
                          <a:effectLst/>
                          <a:latin typeface="+mn-lt"/>
                        </a:rPr>
                        <a:t>access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 to data</a:t>
                      </a:r>
                    </a:p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« </a:t>
                      </a:r>
                      <a:r>
                        <a:rPr lang="fr-FR" sz="2400" baseline="0" dirty="0" err="1" smtClean="0">
                          <a:effectLst/>
                          <a:latin typeface="+mn-lt"/>
                        </a:rPr>
                        <a:t>Hidden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 data » (commercial </a:t>
                      </a:r>
                      <a:r>
                        <a:rPr lang="fr-FR" sz="2400" baseline="0" dirty="0" err="1" smtClean="0">
                          <a:effectLst/>
                          <a:latin typeface="+mn-lt"/>
                        </a:rPr>
                        <a:t>sensitivity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)</a:t>
                      </a:r>
                    </a:p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Protection of </a:t>
                      </a:r>
                      <a:r>
                        <a:rPr lang="fr-FR" sz="2400" baseline="0" smtClean="0">
                          <a:effectLst/>
                          <a:latin typeface="+mn-lt"/>
                        </a:rPr>
                        <a:t>personal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fr-FR" sz="2400" baseline="0" dirty="0" smtClean="0">
                          <a:effectLst/>
                          <a:latin typeface="+mn-lt"/>
                        </a:rPr>
                        <a:t>data</a:t>
                      </a:r>
                      <a:endParaRPr lang="fr-FR" sz="2400" dirty="0">
                        <a:effectLst/>
                        <a:latin typeface="+mn-lt"/>
                      </a:endParaRPr>
                    </a:p>
                  </a:txBody>
                  <a:tcPr marL="64752" marR="64752" marT="64752" marB="64752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Mostly</a:t>
                      </a:r>
                      <a:r>
                        <a:rPr lang="en-US" sz="2400" baseline="0" dirty="0" smtClean="0">
                          <a:effectLst/>
                          <a:latin typeface="+mn-lt"/>
                        </a:rPr>
                        <a:t> free of charge</a:t>
                      </a:r>
                    </a:p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  <a:latin typeface="+mn-lt"/>
                        </a:rPr>
                        <a:t>Secret data is unveiled </a:t>
                      </a:r>
                    </a:p>
                    <a:p>
                      <a:pPr marL="342900" indent="-342900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charset="0"/>
                        <a:buChar char="•"/>
                      </a:pPr>
                      <a:r>
                        <a:rPr lang="en-US" sz="2400" baseline="0" dirty="0" smtClean="0">
                          <a:effectLst/>
                          <a:latin typeface="+mn-lt"/>
                        </a:rPr>
                        <a:t>No personal under 11 accommodations 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</a:txBody>
                  <a:tcPr marL="64752" marR="64752" marT="64752" marB="64752">
                    <a:lnL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0" y="4152920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53" y="5646020"/>
            <a:ext cx="10058400" cy="12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9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07776" y="117247"/>
            <a:ext cx="9144000" cy="175074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/>
              </a:rPr>
              <a:t>Good data for smart planning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4489" y="1456166"/>
            <a:ext cx="4131733" cy="3781916"/>
          </a:xfrm>
        </p:spPr>
        <p:txBody>
          <a:bodyPr>
            <a:norm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Increasing Renewables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Targeting fuel poverty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 smtClean="0"/>
              <a:t>Large-scale </a:t>
            </a:r>
            <a:r>
              <a:rPr lang="en-US" dirty="0" err="1" smtClean="0"/>
              <a:t>retroffiting</a:t>
            </a:r>
            <a:r>
              <a:rPr lang="en-US" dirty="0" smtClean="0"/>
              <a:t> to increase energy savings</a:t>
            </a:r>
          </a:p>
          <a:p>
            <a:pPr algn="l"/>
            <a:endParaRPr lang="en-US" b="0" dirty="0">
              <a:effectLst/>
            </a:endParaRPr>
          </a:p>
          <a:p>
            <a:pPr algn="l"/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734" y="5381946"/>
            <a:ext cx="10058400" cy="12119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12" y="1312302"/>
            <a:ext cx="6649699" cy="406964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327812" y="5387310"/>
            <a:ext cx="17039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Source : ENERGIF (2017)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8938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4871" y="386499"/>
            <a:ext cx="11422505" cy="2149311"/>
          </a:xfrm>
        </p:spPr>
        <p:txBody>
          <a:bodyPr>
            <a:normAutofit/>
          </a:bodyPr>
          <a:lstStyle/>
          <a:p>
            <a:r>
              <a:rPr lang="fr-FR" sz="4000" b="1" dirty="0" err="1"/>
              <a:t>Thank</a:t>
            </a:r>
            <a:r>
              <a:rPr lang="fr-FR" sz="4000" b="1" dirty="0"/>
              <a:t> </a:t>
            </a:r>
            <a:r>
              <a:rPr lang="fr-FR" sz="4000" b="1" dirty="0" err="1"/>
              <a:t>you</a:t>
            </a:r>
            <a:r>
              <a:rPr lang="fr-FR" sz="4000" b="1" dirty="0"/>
              <a:t> for attention</a:t>
            </a:r>
            <a:r>
              <a:rPr lang="fr-FR" sz="4000" b="0" dirty="0" smtClean="0">
                <a:effectLst/>
              </a:rPr>
              <a:t/>
            </a:r>
            <a:br>
              <a:rPr lang="fr-FR" sz="4000" b="0" dirty="0" smtClean="0">
                <a:effectLst/>
              </a:rPr>
            </a:br>
            <a:endParaRPr lang="fr-FR" sz="4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535810"/>
            <a:ext cx="9144000" cy="2721989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/>
              <a:t>Questions</a:t>
            </a:r>
            <a:r>
              <a:rPr lang="fr-FR" b="1" dirty="0"/>
              <a:t>, </a:t>
            </a:r>
            <a:r>
              <a:rPr lang="fr-FR" b="1" dirty="0" err="1"/>
              <a:t>comments</a:t>
            </a:r>
            <a:r>
              <a:rPr lang="fr-FR" b="1" dirty="0"/>
              <a:t> ?</a:t>
            </a:r>
            <a:endParaRPr lang="fr-FR" b="0" dirty="0" smtClean="0">
              <a:effectLst/>
            </a:endParaRPr>
          </a:p>
          <a:p>
            <a:pPr algn="l"/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r>
              <a:rPr lang="fr-FR" b="1" dirty="0"/>
              <a:t>Let us </a:t>
            </a:r>
            <a:r>
              <a:rPr lang="fr-FR" b="1" dirty="0" err="1"/>
              <a:t>stay</a:t>
            </a:r>
            <a:r>
              <a:rPr lang="fr-FR" b="1" dirty="0"/>
              <a:t> in </a:t>
            </a:r>
            <a:r>
              <a:rPr lang="fr-FR" b="1" dirty="0" err="1"/>
              <a:t>touch</a:t>
            </a:r>
            <a:r>
              <a:rPr lang="fr-FR" b="1" dirty="0"/>
              <a:t> : </a:t>
            </a:r>
            <a:r>
              <a:rPr lang="fr-FR" dirty="0" smtClean="0"/>
              <a:t>Juliette </a:t>
            </a:r>
            <a:r>
              <a:rPr lang="fr-FR" dirty="0"/>
              <a:t>Dixon : </a:t>
            </a:r>
            <a:r>
              <a:rPr lang="fr-FR" u="sng" dirty="0">
                <a:hlinkClick r:id="rId2"/>
              </a:rPr>
              <a:t>rare@rare.fr</a:t>
            </a:r>
            <a:endParaRPr lang="fr-FR" b="0" dirty="0" smtClean="0">
              <a:effectLst/>
            </a:endParaRPr>
          </a:p>
          <a:p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r>
              <a:rPr lang="fr-FR" b="0" dirty="0" smtClean="0">
                <a:effectLst/>
              </a:rPr>
              <a:t/>
            </a:r>
            <a:br>
              <a:rPr lang="fr-FR" b="0" dirty="0" smtClean="0">
                <a:effectLst/>
              </a:rPr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57799"/>
            <a:ext cx="10058400" cy="12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143</Words>
  <Application>Microsoft Macintosh PowerPoint</Application>
  <PresentationFormat>Grand écran</PresentationFormat>
  <Paragraphs>49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Thème Office</vt:lpstr>
      <vt:lpstr>6th European Energy Forum  : What business model for energy in Europe ?</vt:lpstr>
      <vt:lpstr>Good Data for Smart Planning :  regional observatories spearheading the energy data turn</vt:lpstr>
      <vt:lpstr>Help identify &amp; target right</vt:lpstr>
      <vt:lpstr>Access to energy data  : why ?</vt:lpstr>
      <vt:lpstr>What’s new ?      </vt:lpstr>
      <vt:lpstr>Good data for smart planning </vt:lpstr>
      <vt:lpstr>Thank you for attention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IEA In-depth Review of French Energy Policy</dc:title>
  <dc:creator>RARE</dc:creator>
  <cp:lastModifiedBy>RARE Reseau</cp:lastModifiedBy>
  <cp:revision>15</cp:revision>
  <cp:lastPrinted>2017-05-19T15:08:43Z</cp:lastPrinted>
  <dcterms:created xsi:type="dcterms:W3CDTF">2015-10-19T17:41:18Z</dcterms:created>
  <dcterms:modified xsi:type="dcterms:W3CDTF">2017-05-19T15:13:41Z</dcterms:modified>
</cp:coreProperties>
</file>